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4" r:id="rId28"/>
    <p:sldId id="1386" r:id="rId29"/>
    <p:sldId id="1385" r:id="rId30"/>
    <p:sldId id="1382" r:id="rId31"/>
    <p:sldId id="1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p:restoredTop sz="87347"/>
  </p:normalViewPr>
  <p:slideViewPr>
    <p:cSldViewPr snapToGrid="0" snapToObjects="1">
      <p:cViewPr varScale="1">
        <p:scale>
          <a:sx n="111" d="100"/>
          <a:sy n="111" d="100"/>
        </p:scale>
        <p:origin x="160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12/16/23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firms.modaps.eosdis.nasa.gov/" TargetMode="External"/><Relationship Id="rId13" Type="http://schemas.openxmlformats.org/officeDocument/2006/relationships/hyperlink" Target="https://www.gov.uk/government/statistics/fire-statistics-incident-level-datasets/low-level-geography-dataset-guidance" TargetMode="External"/><Relationship Id="rId3" Type="http://schemas.openxmlformats.org/officeDocument/2006/relationships/hyperlink" Target="https://www.gov.uk/government/statistics/english-indices-of-deprivation-2019" TargetMode="External"/><Relationship Id="rId7" Type="http://schemas.openxmlformats.org/officeDocument/2006/relationships/hyperlink" Target="https://www.gbif.org/" TargetMode="External"/><Relationship Id="rId12" Type="http://schemas.openxmlformats.org/officeDocument/2006/relationships/hyperlink" Target="https://assets.publishing.service.gov.uk/media/64be67369c2df000129402cf/low-level-geography-dataset-270723.ods"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doi.org/10.1016/j.apgeog.2022.102718" TargetMode="External"/><Relationship Id="rId1" Type="http://schemas.openxmlformats.org/officeDocument/2006/relationships/slideLayout" Target="../slideLayouts/slideLayout20.xml"/><Relationship Id="rId6" Type="http://schemas.openxmlformats.org/officeDocument/2006/relationships/hyperlink" Target="https://experience.arcgis.com/experience/7228a5a27442468494caec2934c2b73d/page/Page/" TargetMode="External"/><Relationship Id="rId11" Type="http://schemas.openxmlformats.org/officeDocument/2006/relationships/hyperlink" Target="https://espen.afro.who.int/tools-resources/download-data" TargetMode="External"/><Relationship Id="rId5" Type="http://schemas.openxmlformats.org/officeDocument/2006/relationships/hyperlink" Target="https://data.cdrc.ac.uk/" TargetMode="External"/><Relationship Id="rId15" Type="http://schemas.openxmlformats.org/officeDocument/2006/relationships/hyperlink" Target="https://doi.org/10.1177/23998083211001836" TargetMode="External"/><Relationship Id="rId10" Type="http://schemas.openxmlformats.org/officeDocument/2006/relationships/hyperlink" Target="https://espen.afro.who.int/tools-resources/cartography-database" TargetMode="External"/><Relationship Id="rId4" Type="http://schemas.openxmlformats.org/officeDocument/2006/relationships/hyperlink" Target="https://data.police.uk/" TargetMode="External"/><Relationship Id="rId9" Type="http://schemas.openxmlformats.org/officeDocument/2006/relationships/hyperlink" Target="https://espen.afro.who.int/" TargetMode="External"/><Relationship Id="rId14" Type="http://schemas.openxmlformats.org/officeDocument/2006/relationships/hyperlink" Target="https://doi.org/10.1016/j.apgeog.2019.102126"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55AydSPLrV8cBcwn7"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rcRect/>
          <a:stretch/>
        </p:blipFill>
        <p:spPr>
          <a:xfrm>
            <a:off x="331313" y="891032"/>
            <a:ext cx="5521618" cy="403724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rcRect/>
          <a:stretch/>
        </p:blipFill>
        <p:spPr>
          <a:xfrm>
            <a:off x="6349822" y="859777"/>
            <a:ext cx="5500114"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446550"/>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dirty="0">
                <a:effectLst/>
                <a:latin typeface="Helvetica Neue" panose="02000503000000020004" pitchFamily="2" charset="0"/>
              </a:rPr>
              <a:t>For instance, in the </a:t>
            </a:r>
            <a:r>
              <a:rPr lang="en-GB" sz="1100" b="1" i="0" dirty="0">
                <a:effectLst/>
                <a:latin typeface="Helvetica Neue" panose="02000503000000020004" pitchFamily="2" charset="0"/>
              </a:rPr>
              <a:t>Borough of Hounslow</a:t>
            </a:r>
            <a:r>
              <a:rPr lang="en-GB" sz="1100" b="0" i="0" dirty="0">
                <a:effectLst/>
                <a:latin typeface="Helvetica Neue" panose="02000503000000020004" pitchFamily="2" charset="0"/>
              </a:rPr>
              <a:t>, we can see a significant reduction in house prices in relation to increased levels of socioeconomic deprivation (adjusted for income and accessibility). Such reduction are clustered in the mid-section of Borough of Hounslow which were coloured red. Note that in far north eastern section of the Borough of Hounslow with pockets of LSOA's coloured blue shows a significant increase in house price in relationship to IMD which is difficult to explain and thus can be interpreted as a chance finding. All sections that are coloured white are not significant.</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ight Triangle 3">
            <a:extLst>
              <a:ext uri="{FF2B5EF4-FFF2-40B4-BE49-F238E27FC236}">
                <a16:creationId xmlns:a16="http://schemas.microsoft.com/office/drawing/2014/main" id="{791285F7-3554-37EF-3F22-A426109C31D9}"/>
              </a:ext>
            </a:extLst>
          </p:cNvPr>
          <p:cNvSpPr/>
          <p:nvPr/>
        </p:nvSpPr>
        <p:spPr>
          <a:xfrm rot="10800000" flipH="1">
            <a:off x="6886936" y="2801073"/>
            <a:ext cx="1469985" cy="1076446"/>
          </a:xfrm>
          <a:prstGeom prst="rtTriangl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198D20E0-80BA-68F2-3AD2-79706C67C779}"/>
              </a:ext>
            </a:extLst>
          </p:cNvPr>
          <p:cNvCxnSpPr>
            <a:cxnSpLocks/>
            <a:stCxn id="4" idx="0"/>
          </p:cNvCxnSpPr>
          <p:nvPr/>
        </p:nvCxnSpPr>
        <p:spPr>
          <a:xfrm>
            <a:off x="6886936" y="3877519"/>
            <a:ext cx="2152892" cy="1342663"/>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492C19-0D43-8484-C8B6-7204A6D5E413}"/>
              </a:ext>
            </a:extLst>
          </p:cNvPr>
          <p:cNvCxnSpPr>
            <a:cxnSpLocks/>
            <a:stCxn id="4" idx="4"/>
          </p:cNvCxnSpPr>
          <p:nvPr/>
        </p:nvCxnSpPr>
        <p:spPr>
          <a:xfrm>
            <a:off x="8356921" y="2801073"/>
            <a:ext cx="682907" cy="24191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rcRect/>
          <a:stretch/>
        </p:blipFill>
        <p:spPr>
          <a:xfrm>
            <a:off x="231494" y="788051"/>
            <a:ext cx="7772400" cy="5649383"/>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710848" y="288152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6333643"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3" name="TextBox 12">
            <a:extLst>
              <a:ext uri="{FF2B5EF4-FFF2-40B4-BE49-F238E27FC236}">
                <a16:creationId xmlns:a16="http://schemas.microsoft.com/office/drawing/2014/main" id="{87C93BA5-9C75-79AF-7049-193A6D748BDF}"/>
              </a:ext>
            </a:extLst>
          </p:cNvPr>
          <p:cNvSpPr txBox="1"/>
          <p:nvPr/>
        </p:nvSpPr>
        <p:spPr>
          <a:xfrm>
            <a:off x="3163420" y="3866967"/>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riangle 53">
            <a:extLst>
              <a:ext uri="{FF2B5EF4-FFF2-40B4-BE49-F238E27FC236}">
                <a16:creationId xmlns:a16="http://schemas.microsoft.com/office/drawing/2014/main" id="{393AC836-FE6A-9928-3164-3D1705E53875}"/>
              </a:ext>
            </a:extLst>
          </p:cNvPr>
          <p:cNvSpPr/>
          <p:nvPr/>
        </p:nvSpPr>
        <p:spPr>
          <a:xfrm rot="8760536">
            <a:off x="2935823" y="355246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446641" y="5211474"/>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289005" y="5238722"/>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Raster only?</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492784" y="5876850"/>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21567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8</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(noon)</a:t>
            </a:r>
          </a:p>
        </p:txBody>
      </p:sp>
    </p:spTree>
    <p:extLst>
      <p:ext uri="{BB962C8B-B14F-4D97-AF65-F5344CB8AC3E}">
        <p14:creationId xmlns:p14="http://schemas.microsoft.com/office/powerpoint/2010/main" val="290229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158934" y="0"/>
            <a:ext cx="11543072" cy="6740307"/>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600" b="1"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Census 2021: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Deprivation 2019: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latin typeface="Arial" panose="020B0604020202020204" pitchFamily="34" charset="0"/>
                <a:ea typeface="Calibri" panose="020F0502020204030204" pitchFamily="34" charset="0"/>
                <a:cs typeface="Arial" panose="020B0604020202020204" pitchFamily="34" charset="0"/>
              </a:rPr>
              <a:t>UK population 2010-2020 estimates:</a:t>
            </a:r>
            <a:r>
              <a:rPr lang="en-GB" sz="1600" dirty="0">
                <a:effectLst/>
                <a:latin typeface="Arial" panose="020B0604020202020204" pitchFamily="34" charset="0"/>
                <a:ea typeface="Calibri" panose="020F0502020204030204" pitchFamily="34" charset="0"/>
                <a:cs typeface="Arial" panose="020B0604020202020204" pitchFamily="34" charset="0"/>
              </a:rPr>
              <a:t> https://</a:t>
            </a:r>
            <a:r>
              <a:rPr lang="en-GB" sz="1600" dirty="0" err="1">
                <a:effectLst/>
                <a:latin typeface="Arial" panose="020B0604020202020204" pitchFamily="34" charset="0"/>
                <a:ea typeface="Calibri" panose="020F0502020204030204" pitchFamily="34" charset="0"/>
                <a:cs typeface="Arial" panose="020B0604020202020204" pitchFamily="34" charset="0"/>
              </a:rPr>
              <a:t>shorturl.at</a:t>
            </a:r>
            <a:r>
              <a:rPr lang="en-GB" sz="1600" dirty="0">
                <a:effectLst/>
                <a:latin typeface="Arial" panose="020B0604020202020204" pitchFamily="34" charset="0"/>
                <a:ea typeface="Calibri" panose="020F0502020204030204" pitchFamily="34" charset="0"/>
                <a:cs typeface="Arial" panose="020B0604020202020204" pitchFamily="34" charset="0"/>
              </a:rPr>
              <a:t>/BCKX1 </a:t>
            </a:r>
          </a:p>
          <a:p>
            <a:r>
              <a:rPr lang="en-GB" sz="1600" dirty="0">
                <a:effectLst/>
                <a:latin typeface="Arial" panose="020B0604020202020204" pitchFamily="34" charset="0"/>
                <a:ea typeface="Calibri" panose="020F0502020204030204" pitchFamily="34" charset="0"/>
                <a:cs typeface="Arial" panose="020B0604020202020204" pitchFamily="34" charset="0"/>
              </a:rPr>
              <a:t>Police: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https://data.police.uk/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b="1" dirty="0">
                <a:latin typeface="Arial" panose="020B0604020202020204" pitchFamily="34" charset="0"/>
                <a:ea typeface="Calibri" panose="020F0502020204030204" pitchFamily="34" charset="0"/>
                <a:cs typeface="Arial" panose="020B0604020202020204" pitchFamily="34" charset="0"/>
              </a:rPr>
              <a:t>CDRC: </a:t>
            </a:r>
            <a:r>
              <a:rPr lang="en-GB" sz="1600" b="1" dirty="0">
                <a:latin typeface="Arial" panose="020B0604020202020204" pitchFamily="34" charset="0"/>
                <a:ea typeface="Calibri" panose="020F0502020204030204" pitchFamily="34" charset="0"/>
                <a:cs typeface="Arial" panose="020B0604020202020204" pitchFamily="34" charset="0"/>
                <a:hlinkClick r:id="rId5"/>
              </a:rPr>
              <a:t>https://data.cdrc.ac.uk</a:t>
            </a:r>
            <a:r>
              <a:rPr lang="en-GB" sz="1600" b="1" dirty="0">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Mosquito/species data:</a:t>
            </a: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https://experience.arcgis.com/experience/7228a5a27442468494caec2934c2b73d/page/Page/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7"/>
              </a:rPr>
              <a:t>https://www.gbif.org</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Wildfire FIRMS: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https://firms.modaps.eosdis.nasa.gov</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Disease data: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https://espen.afro.who.int/</a:t>
            </a:r>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https://espen.afro.who.int/tools-resources/cartography-database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https://espen.afro.who.int/tools-resources/download-data</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Domestic fires LSOA: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https://assets.publishing.service.gov.uk/media/64be67369c2df000129402cf/low-level-geography-dataset-270723.ods</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https://www.gov.uk/government/statistics/fire-statistics-incident-level-datasets/low-level-geography-dataset-guidance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endParaRPr lang="en-GB" sz="1600" dirty="0"/>
          </a:p>
          <a:p>
            <a:r>
              <a:rPr lang="en-GB" sz="1600" b="1" dirty="0">
                <a:latin typeface="Arial" panose="020B0604020202020204" pitchFamily="34" charset="0"/>
                <a:cs typeface="Arial" panose="020B0604020202020204" pitchFamily="34" charset="0"/>
              </a:rPr>
              <a:t>Inspiration for writing methodology</a:t>
            </a:r>
          </a:p>
          <a:p>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Musah et al. (2020): </a:t>
            </a:r>
            <a:r>
              <a:rPr lang="en-GB" sz="1600" b="1" dirty="0">
                <a:latin typeface="Arial" panose="020B0604020202020204" pitchFamily="34" charset="0"/>
                <a:cs typeface="Arial" panose="020B0604020202020204" pitchFamily="34" charset="0"/>
                <a:hlinkClick r:id="rId14"/>
              </a:rPr>
              <a:t>https://doi.org/10.1016/j.apgeog.2019.102126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Todd et al. (2022): </a:t>
            </a:r>
            <a:r>
              <a:rPr lang="en-GB" sz="1600" b="1" dirty="0">
                <a:latin typeface="Arial" panose="020B0604020202020204" pitchFamily="34" charset="0"/>
                <a:cs typeface="Arial" panose="020B0604020202020204" pitchFamily="34" charset="0"/>
                <a:hlinkClick r:id="rId15"/>
              </a:rPr>
              <a:t>https://doi.org/10.1177/23998083211001836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Li et al. (2022): </a:t>
            </a:r>
            <a:r>
              <a:rPr lang="en-GB" sz="1600" b="1" dirty="0">
                <a:latin typeface="Arial" panose="020B0604020202020204" pitchFamily="34" charset="0"/>
                <a:cs typeface="Arial" panose="020B0604020202020204" pitchFamily="34" charset="0"/>
                <a:hlinkClick r:id="rId16"/>
              </a:rPr>
              <a:t>https://doi.org/10.1016/j.apgeog.2022.102718</a:t>
            </a:r>
            <a:r>
              <a:rPr lang="en-GB" sz="16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2298736" y="2859707"/>
            <a:ext cx="81069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the assignment?</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1159148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https://forms.gle/55AydSPLrV8cBcwn7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11360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27097</TotalTime>
  <Words>3152</Words>
  <Application>Microsoft Macintosh PowerPoint</Application>
  <PresentationFormat>Widescreen</PresentationFormat>
  <Paragraphs>441</Paragraphs>
  <Slides>30</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Cambria Math</vt:lpstr>
      <vt:lpstr>Century</vt:lpstr>
      <vt:lpstr>Helvetica</vt:lpstr>
      <vt:lpstr>Helvetica Neue</vt:lpstr>
      <vt:lpstr>Helvetica Neue Condensed Black</vt:lpstr>
      <vt:lpstr>Helvetica Neue Light</vt:lpstr>
      <vt:lpstr>HELVETICA NEUE THIN</vt:lpstr>
      <vt:lpstr>Symbol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333</cp:revision>
  <dcterms:created xsi:type="dcterms:W3CDTF">2020-11-19T14:47:11Z</dcterms:created>
  <dcterms:modified xsi:type="dcterms:W3CDTF">2023-12-16T10:37:34Z</dcterms:modified>
</cp:coreProperties>
</file>